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embeddedFontLst>
    <p:embeddedFont>
      <p:font typeface="Suisse Int'l" panose="020B0504000000000000" pitchFamily="34" charset="-78"/>
      <p:regular r:id="rId5"/>
    </p:embeddedFont>
    <p:embeddedFont>
      <p:font typeface="Suisse Int'l Bold" panose="020B0804000000000000" pitchFamily="34" charset="-78"/>
      <p:bold r:id="rId6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338" indent="-211138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6675" indent="-422275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013" indent="-633413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3350" indent="-844550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A8DC"/>
    <a:srgbClr val="1478B6"/>
    <a:srgbClr val="125F55"/>
    <a:srgbClr val="83A954"/>
    <a:srgbClr val="91B354"/>
    <a:srgbClr val="2F5E96"/>
    <a:srgbClr val="472192"/>
    <a:srgbClr val="2D7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50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E79EF900-E482-D3AF-E8A8-F16CAA0B414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342A3F92-25DF-DA65-4EC6-E446287A75F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BC2DBAE-4961-3271-085D-AAD51FA10E7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 eaLnBrk="1" hangingPunct="1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0F51EDCB-1C91-9E67-8A37-8B9E6691981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 eaLnBrk="1" hangingPunct="1">
              <a:defRPr sz="800"/>
            </a:lvl1pPr>
          </a:lstStyle>
          <a:p>
            <a:pPr>
              <a:defRPr/>
            </a:pPr>
            <a:fld id="{845FFDFC-79E2-4E02-8688-A09C8D1644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1428E6D-0537-DCB2-AC95-51C46E097F1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AD0C114-8852-3242-A007-295C6A87395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CEE002-42B7-3007-26D4-053FE84558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264D462-AEB3-4271-9FE7-B5EB7988CFE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6EB3F04F-1528-F452-97D2-47805FB08E9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2A3505F2-37F9-5061-4910-0B6EA25708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045D19-A501-42C1-BFEA-6429D039DE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33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667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01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335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8F71F32-DF03-0EF5-F7FF-DBA337E70C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796B2A-4684-43D6-91A5-97531EACAFED}" type="slidenum">
              <a:rPr lang="en-US" altLang="en-US" sz="1200" smtClean="0"/>
              <a:pPr>
                <a:spcBef>
                  <a:spcPct val="0"/>
                </a:spcBef>
              </a:pPr>
              <a:t>1</a:t>
            </a:fld>
            <a:endParaRPr lang="en-US" altLang="en-US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62DCBCD-D5A5-5AE7-D1B8-1D6C9DC0E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30219D4-DD35-742F-3CCE-4933C4B6F5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altLang="en-US" sz="1755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97E59-9A19-8A06-CC62-E9FE2CE0C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389DBB-DD5C-F148-D6FB-E7D66C4DF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1CBDF5-7CDA-AECB-0D2B-68FD22F44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E4B31-4875-4B38-8754-E13066E2B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495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F8B54-2B24-1B77-E660-8B3DDB2BB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5ECE5-7A25-9721-F689-F248C5515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CFE45-1536-1BE8-3857-A05AC89F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C2F3-3A81-4E0F-97C6-E22652C1B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7897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E2614-F097-AA9D-11A4-00E74D19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26647-6DB8-F169-07A2-4432787C0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FE836D-9D41-47F6-037B-B647DA1AD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79149-7120-4C92-B61E-05C4F666D0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822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597A47-AAEC-6C17-2C76-48FF82645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373D9-00CA-5FF2-0021-C37872568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CA23F-53D3-D77D-B491-73C0EFA45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A8CAD-1598-4B92-9184-B5D0A3E50E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283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520E3-0E19-42E8-B54B-E1CEE4CB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F5D023-75BA-68E1-4633-5D00372F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5B82-B97B-B0E6-A543-3FA84DD5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48708-35F8-450B-B3B5-523720088D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275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005550-05C6-58A0-B511-16E52C942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0AAA9-FF2B-0A1F-2D30-E0232AAA9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75E065-1B40-76C6-B54E-B03BF3FBE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55E6-9231-45A9-B228-16A1E5457E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242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3858CDC-FA96-20A9-4B26-BC1CE27D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3D7571-4F73-5F5E-6438-E066B5AF8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2586F9-AFE6-11B5-6637-AC69FB84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EC64D-767D-45FD-85C7-4E5D507B1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457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822C47E-6B7B-B151-D295-4D06FAB3B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B7FA835-B369-2100-13C9-F5FFA6C89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844FDD7-1E27-0448-385B-F126FC006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43537-B963-4C43-951B-D69139AF5F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316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F92B69-A07C-7285-3CE4-D2F88A024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3D5B9B6-EC18-D9D5-C6CF-8A473E38D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54336FA-5F76-8B77-3E09-7E49E520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42FD-7990-49E0-9323-725D65D7FB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355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C457AA-5A83-2929-5FE7-F3D3220B6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5A01CD-868C-790E-E647-05D2171D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269D8D-DFBF-23F8-016B-0B61B9B18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31013-5C39-4901-B266-29EE21A9D1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834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E2D667F-2B8B-FC78-BD3E-5A2E259FE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EFB3611-21ED-4CE1-85D1-12645D190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F998F3E-2675-E556-694D-DE869E43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1B5C0-5CE1-456B-AD39-72D93B4700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76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AB3472C-6CC5-0818-28BC-2DCAA3CDB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09713" y="1714500"/>
            <a:ext cx="27155775" cy="713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EC478B2-9B42-1FD8-0E8D-A51E4D42F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09713" y="9988550"/>
            <a:ext cx="27155775" cy="282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F7CC9D-E929-A630-DC2E-8B9CA5692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09713" y="39673213"/>
            <a:ext cx="7040562" cy="2278062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 eaLnBrk="1" hangingPunct="1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B78A7-3137-18A8-7C0B-4B372E07D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309225" y="39673213"/>
            <a:ext cx="9556750" cy="2278062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 eaLnBrk="1" hangingPunct="1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9F721E-C2E1-0043-2ADA-7828B9CB8A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24925" y="39673213"/>
            <a:ext cx="7040563" cy="2278062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5501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ED7D12F-2405-43B8-8592-6C7333E9E8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0838" rtl="0" eaLnBrk="0" fontAlgn="base" hangingPunct="0">
        <a:spcBef>
          <a:spcPct val="0"/>
        </a:spcBef>
        <a:spcAft>
          <a:spcPct val="0"/>
        </a:spcAft>
        <a:defRPr sz="200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2pPr>
      <a:lvl3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3pPr>
      <a:lvl4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4pPr>
      <a:lvl5pPr algn="ctr" defTabSz="4160838" rtl="0" eaLnBrk="0" fontAlgn="base" hangingPunct="0">
        <a:spcBef>
          <a:spcPct val="0"/>
        </a:spcBef>
        <a:spcAft>
          <a:spcPct val="0"/>
        </a:spcAft>
        <a:defRPr sz="20000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58925" indent="-15589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00" kern="1200">
          <a:solidFill>
            <a:schemeClr val="tx1"/>
          </a:solidFill>
          <a:latin typeface="+mn-lt"/>
          <a:ea typeface="+mn-ea"/>
          <a:cs typeface="+mn-cs"/>
        </a:defRPr>
      </a:lvl1pPr>
      <a:lvl2pPr marL="3379788" indent="-1300163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202238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81863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64663" indent="-1038225" algn="l" defTabSz="416083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s/IOCS202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>
            <a:extLst>
              <a:ext uri="{FF2B5EF4-FFF2-40B4-BE49-F238E27FC236}">
                <a16:creationId xmlns:a16="http://schemas.microsoft.com/office/drawing/2014/main" id="{1EC4F6FC-99E0-8141-55E8-DCE70AA1C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25" y="3573463"/>
            <a:ext cx="29571950" cy="383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SG" altLang="en-US" sz="7700" dirty="0">
                <a:solidFill>
                  <a:srgbClr val="01A8DC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4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solidFill>
                  <a:srgbClr val="003478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Rectangle 12">
            <a:extLst>
              <a:ext uri="{FF2B5EF4-FFF2-40B4-BE49-F238E27FC236}">
                <a16:creationId xmlns:a16="http://schemas.microsoft.com/office/drawing/2014/main" id="{1CE20A65-E2C0-E31F-AEBC-CC948C76F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762363"/>
            <a:ext cx="30175200" cy="1008062"/>
          </a:xfrm>
          <a:prstGeom prst="rect">
            <a:avLst/>
          </a:prstGeom>
          <a:solidFill>
            <a:srgbClr val="01A8DC"/>
          </a:solidFill>
          <a:ln w="9525">
            <a:solidFill>
              <a:srgbClr val="01A8DC"/>
            </a:solidFill>
            <a:miter lim="800000"/>
            <a:headEnd/>
            <a:tailEnd/>
          </a:ln>
        </p:spPr>
        <p:txBody>
          <a:bodyPr lIns="297179" tIns="148588" rIns="297179" bIns="148588">
            <a:spAutoFit/>
          </a:bodyPr>
          <a:lstStyle>
            <a:lvl1pPr defTabSz="2952750">
              <a:spcBef>
                <a:spcPct val="20000"/>
              </a:spcBef>
              <a:buFont typeface="Arial" panose="020B0604020202020204" pitchFamily="34" charset="0"/>
              <a:buChar char="•"/>
              <a:defRPr sz="145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>
              <a:spcBef>
                <a:spcPct val="20000"/>
              </a:spcBef>
              <a:buFont typeface="Arial" panose="020B0604020202020204" pitchFamily="34" charset="0"/>
              <a:buChar char="–"/>
              <a:defRPr sz="1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>
              <a:spcBef>
                <a:spcPct val="20000"/>
              </a:spcBef>
              <a:buFont typeface="Arial" panose="020B0604020202020204" pitchFamily="34" charset="0"/>
              <a:buChar char="•"/>
              <a:defRPr sz="10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>
              <a:spcBef>
                <a:spcPct val="20000"/>
              </a:spcBef>
              <a:buFont typeface="Arial" panose="020B0604020202020204" pitchFamily="34" charset="0"/>
              <a:buChar char="–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>
              <a:spcBef>
                <a:spcPct val="20000"/>
              </a:spcBef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9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>
                <a:solidFill>
                  <a:schemeClr val="bg1"/>
                </a:solidFill>
                <a:latin typeface="Suisse Int'l Bold" panose="020B0804000000000000" pitchFamily="34" charset="-78"/>
                <a:cs typeface="Suisse Int'l Bold" panose="020B0804000000000000" pitchFamily="34" charset="-78"/>
                <a:hlinkClick r:id="rId3"/>
              </a:rPr>
              <a:t>https://sciforum.net/events/IOCS2027</a:t>
            </a:r>
            <a:endParaRPr lang="en-US" altLang="en-US" sz="4600">
              <a:solidFill>
                <a:schemeClr val="bg1"/>
              </a:solidFill>
              <a:latin typeface="Suisse Int'l Bold" panose="020B0804000000000000" pitchFamily="34" charset="-78"/>
              <a:cs typeface="Suisse Int'l Bold" panose="020B0804000000000000" pitchFamily="34" charset="-78"/>
            </a:endParaRPr>
          </a:p>
        </p:txBody>
      </p:sp>
      <p:sp>
        <p:nvSpPr>
          <p:cNvPr id="2181" name="Line 21">
            <a:extLst>
              <a:ext uri="{FF2B5EF4-FFF2-40B4-BE49-F238E27FC236}">
                <a16:creationId xmlns:a16="http://schemas.microsoft.com/office/drawing/2014/main" id="{3F4A0C19-F7F0-AEB5-A9BA-C37DE470DB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763" y="7396163"/>
            <a:ext cx="28871862" cy="47625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>
            <a:extLst>
              <a:ext uri="{FF2B5EF4-FFF2-40B4-BE49-F238E27FC236}">
                <a16:creationId xmlns:a16="http://schemas.microsoft.com/office/drawing/2014/main" id="{877217A2-17F4-3F10-36F8-B35173056C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3838" y="-1435100"/>
            <a:ext cx="430212" cy="4302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SG" altLang="en-US" sz="2679">
              <a:latin typeface="Arial" panose="020B0604020202020204" pitchFamily="34" charset="0"/>
            </a:endParaRPr>
          </a:p>
        </p:txBody>
      </p:sp>
      <p:pic>
        <p:nvPicPr>
          <p:cNvPr id="4102" name="Picture 2">
            <a:extLst>
              <a:ext uri="{FF2B5EF4-FFF2-40B4-BE49-F238E27FC236}">
                <a16:creationId xmlns:a16="http://schemas.microsoft.com/office/drawing/2014/main" id="{5EB3EEA6-1AEB-5561-24C0-F1763327D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-7938"/>
            <a:ext cx="30159325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3" name="Group 19">
            <a:extLst>
              <a:ext uri="{FF2B5EF4-FFF2-40B4-BE49-F238E27FC236}">
                <a16:creationId xmlns:a16="http://schemas.microsoft.com/office/drawing/2014/main" id="{8A022ED1-3D05-2D5D-1537-B8799EDBC2E1}"/>
              </a:ext>
            </a:extLst>
          </p:cNvPr>
          <p:cNvGrpSpPr>
            <a:grpSpLocks/>
          </p:cNvGrpSpPr>
          <p:nvPr/>
        </p:nvGrpSpPr>
        <p:grpSpPr bwMode="auto">
          <a:xfrm>
            <a:off x="15306675" y="7913688"/>
            <a:ext cx="14231938" cy="9107487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A107F76-A705-7D28-C17B-C0AFBBEDC51C}"/>
                </a:ext>
              </a:extLst>
            </p:cNvPr>
            <p:cNvSpPr/>
            <p:nvPr/>
          </p:nvSpPr>
          <p:spPr>
            <a:xfrm>
              <a:off x="314104" y="6226865"/>
              <a:ext cx="10186416" cy="662921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C393AC-7804-3A5A-86C6-1E0D699DE1D9}"/>
                </a:ext>
              </a:extLst>
            </p:cNvPr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1A8DC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METHOD</a:t>
              </a:r>
              <a:r>
                <a:rPr lang="en-US" sz="5077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77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grpSp>
        <p:nvGrpSpPr>
          <p:cNvPr id="4104" name="Group 28">
            <a:extLst>
              <a:ext uri="{FF2B5EF4-FFF2-40B4-BE49-F238E27FC236}">
                <a16:creationId xmlns:a16="http://schemas.microsoft.com/office/drawing/2014/main" id="{5B5ACA30-B335-79EC-599E-2B5DD07883F1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17718088"/>
            <a:ext cx="28870275" cy="1799113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34EF520-21EE-7C0C-2C31-F6AED6CA086A}"/>
                </a:ext>
              </a:extLst>
            </p:cNvPr>
            <p:cNvSpPr/>
            <p:nvPr/>
          </p:nvSpPr>
          <p:spPr>
            <a:xfrm>
              <a:off x="466504" y="13390298"/>
              <a:ext cx="20666518" cy="11279452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01C1CD2-B1FE-4D03-90E9-57BF1E5C78C9}"/>
                </a:ext>
              </a:extLst>
            </p:cNvPr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1A8DC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RESULTS &amp; DISCUSSION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05" name="TextBox 20">
            <a:extLst>
              <a:ext uri="{FF2B5EF4-FFF2-40B4-BE49-F238E27FC236}">
                <a16:creationId xmlns:a16="http://schemas.microsoft.com/office/drawing/2014/main" id="{9BFB914A-E8C9-DF71-961F-F74BC1EB5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013" y="9498013"/>
            <a:ext cx="13269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introduction &amp; aim here]</a:t>
            </a:r>
          </a:p>
        </p:txBody>
      </p:sp>
      <p:grpSp>
        <p:nvGrpSpPr>
          <p:cNvPr id="4106" name="Group 21">
            <a:extLst>
              <a:ext uri="{FF2B5EF4-FFF2-40B4-BE49-F238E27FC236}">
                <a16:creationId xmlns:a16="http://schemas.microsoft.com/office/drawing/2014/main" id="{E0A63ACD-B235-DEE0-BF9D-D20A796CA699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7905750"/>
            <a:ext cx="14230350" cy="9128125"/>
            <a:chOff x="314104" y="5946550"/>
            <a:chExt cx="10186416" cy="69095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C3F4036-8B67-BD6C-C379-85BBF7642B2A}"/>
                </a:ext>
              </a:extLst>
            </p:cNvPr>
            <p:cNvSpPr/>
            <p:nvPr/>
          </p:nvSpPr>
          <p:spPr>
            <a:xfrm>
              <a:off x="314104" y="6226537"/>
              <a:ext cx="10186416" cy="6629546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39703B-5FBE-03B9-8FC5-C2EF86A9A1E9}"/>
                </a:ext>
              </a:extLst>
            </p:cNvPr>
            <p:cNvSpPr txBox="1"/>
            <p:nvPr/>
          </p:nvSpPr>
          <p:spPr>
            <a:xfrm>
              <a:off x="2099403" y="5946550"/>
              <a:ext cx="6411048" cy="652353"/>
            </a:xfrm>
            <a:prstGeom prst="rect">
              <a:avLst/>
            </a:prstGeom>
            <a:solidFill>
              <a:srgbClr val="01A8DC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INTRODUCTION &amp; AIM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07" name="TextBox 24">
            <a:extLst>
              <a:ext uri="{FF2B5EF4-FFF2-40B4-BE49-F238E27FC236}">
                <a16:creationId xmlns:a16="http://schemas.microsoft.com/office/drawing/2014/main" id="{F2B0C112-3EF1-9EFC-52F3-A694CCE55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06713" y="9602788"/>
            <a:ext cx="13469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methodology here]</a:t>
            </a:r>
          </a:p>
        </p:txBody>
      </p:sp>
      <p:sp>
        <p:nvSpPr>
          <p:cNvPr id="4108" name="TextBox 31">
            <a:extLst>
              <a:ext uri="{FF2B5EF4-FFF2-40B4-BE49-F238E27FC236}">
                <a16:creationId xmlns:a16="http://schemas.microsoft.com/office/drawing/2014/main" id="{AB651621-EF88-9D7C-223C-88885FA07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19472275"/>
            <a:ext cx="2781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results and discussions here]</a:t>
            </a:r>
          </a:p>
        </p:txBody>
      </p:sp>
      <p:grpSp>
        <p:nvGrpSpPr>
          <p:cNvPr id="4109" name="Group 34">
            <a:extLst>
              <a:ext uri="{FF2B5EF4-FFF2-40B4-BE49-F238E27FC236}">
                <a16:creationId xmlns:a16="http://schemas.microsoft.com/office/drawing/2014/main" id="{C42EDC2A-5E3B-99DC-11E6-CB1814190466}"/>
              </a:ext>
            </a:extLst>
          </p:cNvPr>
          <p:cNvGrpSpPr>
            <a:grpSpLocks/>
          </p:cNvGrpSpPr>
          <p:nvPr/>
        </p:nvGrpSpPr>
        <p:grpSpPr bwMode="auto">
          <a:xfrm>
            <a:off x="652463" y="36490275"/>
            <a:ext cx="14230350" cy="4802188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FC2F8F4-C059-8124-2050-347CE1855BF0}"/>
                </a:ext>
              </a:extLst>
            </p:cNvPr>
            <p:cNvSpPr/>
            <p:nvPr/>
          </p:nvSpPr>
          <p:spPr>
            <a:xfrm>
              <a:off x="314103" y="6226460"/>
              <a:ext cx="10186416" cy="2522991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8EDFE-BBB5-E272-1EF5-9ED8B26FCE6F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1A8DC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4110" name="Group 37">
            <a:extLst>
              <a:ext uri="{FF2B5EF4-FFF2-40B4-BE49-F238E27FC236}">
                <a16:creationId xmlns:a16="http://schemas.microsoft.com/office/drawing/2014/main" id="{A4254EFE-A2F3-3E11-AEA1-18777631426B}"/>
              </a:ext>
            </a:extLst>
          </p:cNvPr>
          <p:cNvGrpSpPr>
            <a:grpSpLocks/>
          </p:cNvGrpSpPr>
          <p:nvPr/>
        </p:nvGrpSpPr>
        <p:grpSpPr bwMode="auto">
          <a:xfrm>
            <a:off x="15292388" y="36393438"/>
            <a:ext cx="14230350" cy="4899025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EF8039D-2412-CA81-410D-4C3AF76E113F}"/>
                </a:ext>
              </a:extLst>
            </p:cNvPr>
            <p:cNvSpPr/>
            <p:nvPr/>
          </p:nvSpPr>
          <p:spPr>
            <a:xfrm>
              <a:off x="314103" y="6226843"/>
              <a:ext cx="10186416" cy="252260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2563F1-D4FD-7D27-E5D8-9DECD0F0F9C1}"/>
                </a:ext>
              </a:extLst>
            </p:cNvPr>
            <p:cNvSpPr txBox="1"/>
            <p:nvPr/>
          </p:nvSpPr>
          <p:spPr>
            <a:xfrm>
              <a:off x="1149055" y="5827241"/>
              <a:ext cx="9031572" cy="973036"/>
            </a:xfrm>
            <a:prstGeom prst="rect">
              <a:avLst/>
            </a:prstGeom>
            <a:solidFill>
              <a:srgbClr val="01A8DC"/>
            </a:solidFill>
            <a:ln>
              <a:solidFill>
                <a:srgbClr val="01A8DC"/>
              </a:solidFill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0" h="0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FUTURE WORK/ </a:t>
              </a:r>
              <a:r>
                <a:rPr lang="en-US" altLang="zh-CN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REFERENCES/ACKNOWLEDGMENT</a:t>
              </a:r>
              <a:r>
                <a:rPr lang="en-US" sz="5000" dirty="0">
                  <a:latin typeface="Suisse Int'l Bold" panose="020B0804000000000000" pitchFamily="34" charset="-78"/>
                  <a:cs typeface="Suisse Int'l Bold" panose="020B0804000000000000" pitchFamily="34" charset="-78"/>
                </a:rPr>
                <a:t> </a:t>
              </a:r>
              <a:endParaRPr lang="en-SG" sz="5000" dirty="0">
                <a:latin typeface="Suisse Int'l Bold" panose="020B0804000000000000" pitchFamily="34" charset="-78"/>
                <a:cs typeface="Suisse Int'l Bold" panose="020B0804000000000000" pitchFamily="34" charset="-78"/>
              </a:endParaRPr>
            </a:p>
          </p:txBody>
        </p:sp>
      </p:grpSp>
      <p:sp>
        <p:nvSpPr>
          <p:cNvPr id="4111" name="TextBox 42">
            <a:extLst>
              <a:ext uri="{FF2B5EF4-FFF2-40B4-BE49-F238E27FC236}">
                <a16:creationId xmlns:a16="http://schemas.microsoft.com/office/drawing/2014/main" id="{5CC4C390-9A32-91EF-5B0D-0D5D7F574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763" y="39006463"/>
            <a:ext cx="13746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conclusions here]</a:t>
            </a:r>
          </a:p>
        </p:txBody>
      </p:sp>
      <p:sp>
        <p:nvSpPr>
          <p:cNvPr id="4112" name="TextBox 43">
            <a:extLst>
              <a:ext uri="{FF2B5EF4-FFF2-40B4-BE49-F238E27FC236}">
                <a16:creationId xmlns:a16="http://schemas.microsoft.com/office/drawing/2014/main" id="{290B75D6-B031-00CE-0A7F-84CCDCB99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68638" y="38998525"/>
            <a:ext cx="13308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latin typeface="Suisse Int'l" panose="020B0504000000000000" pitchFamily="34" charset="-78"/>
                <a:cs typeface="Suisse Int'l" panose="020B0504000000000000" pitchFamily="34" charset="-78"/>
              </a:rPr>
              <a:t>[Insert your references/acknowledgment/future work ideas here]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5226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Suisse Int'l Bold</vt:lpstr>
      <vt:lpstr>Suisse Int'l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117</cp:revision>
  <dcterms:created xsi:type="dcterms:W3CDTF">2007-01-10T04:59:32Z</dcterms:created>
  <dcterms:modified xsi:type="dcterms:W3CDTF">2026-08-03T09:26:09Z</dcterms:modified>
</cp:coreProperties>
</file>